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5" r:id="rId11"/>
    <p:sldId id="277" r:id="rId12"/>
    <p:sldId id="278" r:id="rId13"/>
    <p:sldId id="279" r:id="rId14"/>
    <p:sldId id="280" r:id="rId15"/>
    <p:sldId id="281" r:id="rId16"/>
    <p:sldId id="282" r:id="rId17"/>
    <p:sldId id="264" r:id="rId18"/>
    <p:sldId id="265" r:id="rId19"/>
    <p:sldId id="275" r:id="rId20"/>
    <p:sldId id="267" r:id="rId21"/>
    <p:sldId id="268" r:id="rId22"/>
    <p:sldId id="269" r:id="rId23"/>
    <p:sldId id="270" r:id="rId24"/>
    <p:sldId id="271" r:id="rId25"/>
    <p:sldId id="284" r:id="rId26"/>
    <p:sldId id="283" r:id="rId27"/>
    <p:sldId id="286" r:id="rId28"/>
    <p:sldId id="287" r:id="rId29"/>
    <p:sldId id="288" r:id="rId30"/>
    <p:sldId id="272" r:id="rId31"/>
    <p:sldId id="273" r:id="rId32"/>
    <p:sldId id="274" r:id="rId33"/>
  </p:sldIdLst>
  <p:sldSz cx="9144000" cy="5143500" type="screen16x9"/>
  <p:notesSz cx="6858000" cy="9144000"/>
  <p:embeddedFontLst>
    <p:embeddedFont>
      <p:font typeface="Nunito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ae8434227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ae8434227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ae8434227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ae8434227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946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536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ae8434227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ae8434227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af2df6e5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af2df6e5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af2df6e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af2df6e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af2df6e5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af2df6e5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af2df6e5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af2df6e5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ae8434227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ae8434227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534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af2df6e5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af2df6e5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ae8434227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ae8434227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af2df6e5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af2df6e5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ae8434227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ae8434227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ae8434227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ae8434227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ae843422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ae843422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ae8434227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ae8434227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ae8434227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ae8434227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ae8434227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ae8434227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ae8434227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ae8434227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ae8434227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ae8434227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41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4572000" y="1955450"/>
            <a:ext cx="4460489" cy="14110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Bank Data Analytics</a:t>
            </a:r>
            <a:endParaRPr sz="3600" dirty="0"/>
          </a:p>
        </p:txBody>
      </p:sp>
      <p:pic>
        <p:nvPicPr>
          <p:cNvPr id="3074" name="Picture 2" descr="Exploring the Impact of Data Analytics in Banking - IABAC">
            <a:extLst>
              <a:ext uri="{FF2B5EF4-FFF2-40B4-BE49-F238E27FC236}">
                <a16:creationId xmlns:a16="http://schemas.microsoft.com/office/drawing/2014/main" id="{ED5B0C6A-61A3-09D8-A32B-0FDA3830C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02" y="1263257"/>
            <a:ext cx="4305765" cy="24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title"/>
          </p:nvPr>
        </p:nvSpPr>
        <p:spPr>
          <a:xfrm>
            <a:off x="1382751" y="1665249"/>
            <a:ext cx="5883433" cy="17269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Bank Data Analytics Dashboards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734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D56E11-8CFF-5602-4F21-606649BCC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47" y="1174710"/>
            <a:ext cx="8329427" cy="332294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B842950-4960-D4AC-7650-C0211F5C0C6C}"/>
              </a:ext>
            </a:extLst>
          </p:cNvPr>
          <p:cNvSpPr txBox="1">
            <a:spLocks/>
          </p:cNvSpPr>
          <p:nvPr/>
        </p:nvSpPr>
        <p:spPr>
          <a:xfrm>
            <a:off x="2379135" y="510134"/>
            <a:ext cx="4385449" cy="43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N" dirty="0"/>
              <a:t>EXCEL DASHBOARD – REPORT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024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5B460B-DF2A-7398-EDA9-7D56FAB22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38" y="1311512"/>
            <a:ext cx="8399124" cy="280146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BB4A55-EBB0-5998-75C9-B18FD29E481F}"/>
              </a:ext>
            </a:extLst>
          </p:cNvPr>
          <p:cNvSpPr txBox="1">
            <a:spLocks/>
          </p:cNvSpPr>
          <p:nvPr/>
        </p:nvSpPr>
        <p:spPr>
          <a:xfrm>
            <a:off x="2379275" y="629081"/>
            <a:ext cx="4385449" cy="52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N" dirty="0"/>
              <a:t>EXCEL DASHBOARD – REPORT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83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6BB4A55-EBB0-5998-75C9-B18FD29E481F}"/>
              </a:ext>
            </a:extLst>
          </p:cNvPr>
          <p:cNvSpPr txBox="1">
            <a:spLocks/>
          </p:cNvSpPr>
          <p:nvPr/>
        </p:nvSpPr>
        <p:spPr>
          <a:xfrm>
            <a:off x="2379274" y="427124"/>
            <a:ext cx="4385449" cy="52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N" dirty="0"/>
              <a:t>TABLEAU DASHBOARD – REPORT 1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0BC2A8-62DA-4FCF-CEA9-4C702D357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48" y="853996"/>
            <a:ext cx="8320500" cy="386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11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6BB4A55-EBB0-5998-75C9-B18FD29E481F}"/>
              </a:ext>
            </a:extLst>
          </p:cNvPr>
          <p:cNvSpPr txBox="1">
            <a:spLocks/>
          </p:cNvSpPr>
          <p:nvPr/>
        </p:nvSpPr>
        <p:spPr>
          <a:xfrm>
            <a:off x="2379275" y="370466"/>
            <a:ext cx="4385449" cy="52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N" dirty="0"/>
              <a:t>TABLEAU DASHBOARD – REPORT 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88A20-E47E-5E6A-F60B-32731B79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80" y="890856"/>
            <a:ext cx="8441040" cy="388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84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6BB4A55-EBB0-5998-75C9-B18FD29E481F}"/>
              </a:ext>
            </a:extLst>
          </p:cNvPr>
          <p:cNvSpPr txBox="1">
            <a:spLocks/>
          </p:cNvSpPr>
          <p:nvPr/>
        </p:nvSpPr>
        <p:spPr>
          <a:xfrm>
            <a:off x="2379275" y="296125"/>
            <a:ext cx="4385449" cy="52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N" dirty="0"/>
              <a:t>POWER BI DASHBOARD – REPORT 1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D8FEB-783C-BB8B-9750-06B97809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89" y="738995"/>
            <a:ext cx="8408019" cy="404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65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6BB4A55-EBB0-5998-75C9-B18FD29E481F}"/>
              </a:ext>
            </a:extLst>
          </p:cNvPr>
          <p:cNvSpPr txBox="1">
            <a:spLocks/>
          </p:cNvSpPr>
          <p:nvPr/>
        </p:nvSpPr>
        <p:spPr>
          <a:xfrm>
            <a:off x="2498221" y="348163"/>
            <a:ext cx="4385449" cy="52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N" dirty="0"/>
              <a:t>POWER BI DASHBOARD – REPORT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8E26E-C38F-F31E-2BD9-036913B3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07" y="792930"/>
            <a:ext cx="8400585" cy="400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40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>
            <a:spLocks noGrp="1"/>
          </p:cNvSpPr>
          <p:nvPr>
            <p:ph type="title"/>
          </p:nvPr>
        </p:nvSpPr>
        <p:spPr>
          <a:xfrm>
            <a:off x="819150" y="483950"/>
            <a:ext cx="75057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 and Insights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body" idx="1"/>
          </p:nvPr>
        </p:nvSpPr>
        <p:spPr>
          <a:xfrm>
            <a:off x="819150" y="1218900"/>
            <a:ext cx="7505700" cy="32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/>
              <a:t>Collections:</a:t>
            </a:r>
            <a:r>
              <a:rPr lang="en-GB" sz="1800" dirty="0"/>
              <a:t> Enhance follow-up mechanisms in high-delinquency regions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 dirty="0"/>
              <a:t>Fraud Detection:</a:t>
            </a:r>
            <a:r>
              <a:rPr lang="en-GB" sz="1800" dirty="0"/>
              <a:t> Automate alerts for high-risk flags and anomalous spikes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 dirty="0"/>
              <a:t>Product Optimization: </a:t>
            </a:r>
            <a:r>
              <a:rPr lang="en-GB" sz="1800" dirty="0"/>
              <a:t>Invest more in high-performing loan products like personal loans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 dirty="0"/>
              <a:t>Compliance:</a:t>
            </a:r>
            <a:r>
              <a:rPr lang="en-GB" sz="1800" dirty="0"/>
              <a:t> Audit and address “No Verified Loans” to reduce risk exposure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 b="1" dirty="0"/>
              <a:t>Branch Strategy:</a:t>
            </a:r>
            <a:r>
              <a:rPr lang="en-GB" sz="1800" dirty="0"/>
              <a:t> Support low-growth branches with targeted outreach</a:t>
            </a:r>
            <a:endParaRPr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>
            <a:spLocks noGrp="1"/>
          </p:cNvSpPr>
          <p:nvPr>
            <p:ph type="title"/>
          </p:nvPr>
        </p:nvSpPr>
        <p:spPr>
          <a:xfrm>
            <a:off x="819150" y="497350"/>
            <a:ext cx="73650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819150" y="1259075"/>
            <a:ext cx="7505700" cy="31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Key takeaways:</a:t>
            </a:r>
            <a:r>
              <a:rPr lang="en-GB" sz="1800"/>
              <a:t> Patterns in disbursement, risk clusters, transaction behaviors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/>
              <a:t>Insights support:</a:t>
            </a:r>
            <a:r>
              <a:rPr lang="en-GB" sz="1800"/>
              <a:t> Better fraud monitoring, collection strategies, and customer targeting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/>
              <a:t>Next Steps:</a:t>
            </a:r>
            <a:endParaRPr sz="1800"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Develop live dashboards for real-time monitoring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Initiate predictive modeling for default and fraud prevention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Train staff on data-informed decision-making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815066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4735551" y="1212035"/>
            <a:ext cx="3873191" cy="27194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Bank Debit and Credit</a:t>
            </a:r>
            <a:br>
              <a:rPr lang="en-GB" sz="2800" dirty="0"/>
            </a:br>
            <a:r>
              <a:rPr lang="en-GB" sz="2800" dirty="0"/>
              <a:t>Analytics</a:t>
            </a:r>
            <a:endParaRPr sz="2800" dirty="0"/>
          </a:p>
        </p:txBody>
      </p:sp>
      <p:pic>
        <p:nvPicPr>
          <p:cNvPr id="2052" name="Picture 4" descr="Debit vs. Credit in Accounting: What's the Difference? | Indeed.com">
            <a:extLst>
              <a:ext uri="{FF2B5EF4-FFF2-40B4-BE49-F238E27FC236}">
                <a16:creationId xmlns:a16="http://schemas.microsoft.com/office/drawing/2014/main" id="{4292D433-32C4-8BA8-09C8-0F807F6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05" y="988277"/>
            <a:ext cx="4222595" cy="316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553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5 Characteristics of Great Teammates">
            <a:extLst>
              <a:ext uri="{FF2B5EF4-FFF2-40B4-BE49-F238E27FC236}">
                <a16:creationId xmlns:a16="http://schemas.microsoft.com/office/drawing/2014/main" id="{B2272E4C-0EF9-BDB6-9619-E4B6C3C6A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760" y="1290113"/>
            <a:ext cx="5061957" cy="368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52D556-A52E-03FB-83E3-AE42C311E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927" y="172855"/>
            <a:ext cx="3776135" cy="945061"/>
          </a:xfrm>
        </p:spPr>
        <p:txBody>
          <a:bodyPr/>
          <a:lstStyle/>
          <a:p>
            <a:r>
              <a:rPr lang="en-IN" dirty="0"/>
              <a:t>Team Mates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6F1D9-790F-B6A4-5782-CB8464FA01D0}"/>
              </a:ext>
            </a:extLst>
          </p:cNvPr>
          <p:cNvSpPr txBox="1"/>
          <p:nvPr/>
        </p:nvSpPr>
        <p:spPr>
          <a:xfrm>
            <a:off x="631903" y="1499163"/>
            <a:ext cx="214103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600" dirty="0">
                <a:solidFill>
                  <a:srgbClr val="002060"/>
                </a:solidFill>
              </a:rPr>
              <a:t>Anurag Gundapi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02060"/>
                </a:solidFill>
              </a:rPr>
              <a:t>Pranav Kumar Mehta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02060"/>
                </a:solidFill>
              </a:rPr>
              <a:t>Rakesh Nayak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02060"/>
                </a:solidFill>
              </a:rPr>
              <a:t>R Gayathri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02060"/>
                </a:solidFill>
              </a:rPr>
              <a:t>Shantilal Navneeta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02060"/>
                </a:solidFill>
              </a:rPr>
              <a:t>Sugandhini B S</a:t>
            </a:r>
            <a:endParaRPr lang="en-IN" sz="1600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11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6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193" name="Google Shape;193;p24"/>
          <p:cNvSpPr txBox="1">
            <a:spLocks noGrp="1"/>
          </p:cNvSpPr>
          <p:nvPr>
            <p:ph type="body" idx="1"/>
          </p:nvPr>
        </p:nvSpPr>
        <p:spPr>
          <a:xfrm>
            <a:off x="819150" y="1620725"/>
            <a:ext cx="7505700" cy="27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 dirty="0"/>
              <a:t>Overview of banking KPIs</a:t>
            </a:r>
            <a:endParaRPr sz="1800" dirty="0"/>
          </a:p>
          <a:p>
            <a:pPr marL="4572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 dirty="0"/>
              <a:t>Goal: uncover patterns and insights</a:t>
            </a:r>
            <a:endParaRPr sz="1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Overview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body" idx="1"/>
          </p:nvPr>
        </p:nvSpPr>
        <p:spPr>
          <a:xfrm>
            <a:off x="819150" y="1701100"/>
            <a:ext cx="7505700" cy="27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/>
              <a:t>Source:</a:t>
            </a:r>
            <a:r>
              <a:rPr lang="en-GB" sz="1800" dirty="0"/>
              <a:t> Transactional banking data (2024)</a:t>
            </a:r>
            <a:endParaRPr sz="1800" dirty="0"/>
          </a:p>
          <a:p>
            <a:pPr marL="0" lvl="0" indent="0" algn="l" rtl="0">
              <a:lnSpc>
                <a:spcPct val="2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 dirty="0"/>
              <a:t>Fields:</a:t>
            </a:r>
            <a:r>
              <a:rPr lang="en-GB" sz="1800" dirty="0"/>
              <a:t> Customer, transaction, account, branch, bank</a:t>
            </a:r>
            <a:endParaRPr sz="1800" dirty="0"/>
          </a:p>
          <a:p>
            <a:pPr marL="0" lvl="0" indent="0" algn="l" rtl="0">
              <a:lnSpc>
                <a:spcPct val="2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 dirty="0"/>
              <a:t>Currency:</a:t>
            </a:r>
            <a:r>
              <a:rPr lang="en-GB" sz="1800" dirty="0"/>
              <a:t> INR</a:t>
            </a:r>
            <a:endParaRPr sz="1800" dirty="0"/>
          </a:p>
          <a:p>
            <a:pPr marL="0" lvl="0" indent="0" algn="l" rtl="0">
              <a:lnSpc>
                <a:spcPct val="27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27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819150" y="658075"/>
            <a:ext cx="74454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Objectives: KPIs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body" idx="1"/>
          </p:nvPr>
        </p:nvSpPr>
        <p:spPr>
          <a:xfrm>
            <a:off x="879450" y="1446600"/>
            <a:ext cx="7445400" cy="29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800"/>
              <a:t>1.Total Credit Amount</a:t>
            </a:r>
            <a:endParaRPr sz="18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-GB" sz="1800"/>
              <a:t>2. Total Debit Amount</a:t>
            </a:r>
            <a:endParaRPr sz="18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-GB" sz="1800"/>
              <a:t>3. Credit to Debit Ratio</a:t>
            </a:r>
            <a:endParaRPr sz="18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-GB" sz="1800"/>
              <a:t>4. Net Transaction Amount</a:t>
            </a:r>
            <a:endParaRPr sz="18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-GB" sz="1800"/>
              <a:t>5. Account Activity Ratio</a:t>
            </a:r>
            <a:endParaRPr sz="18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-GB" sz="1800"/>
              <a:t>6. Transactions per Day/Week/Month</a:t>
            </a:r>
            <a:endParaRPr sz="180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GB" sz="1800"/>
              <a:t>7. Total Transaction Amount by Branch</a:t>
            </a:r>
            <a:endParaRPr sz="1829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</a:t>
            </a:r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body" idx="1"/>
          </p:nvPr>
        </p:nvSpPr>
        <p:spPr>
          <a:xfrm>
            <a:off x="819150" y="17496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4805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GB" sz="1800" dirty="0"/>
              <a:t>Data Cleaning and Preparation</a:t>
            </a:r>
            <a:endParaRPr sz="1800" dirty="0"/>
          </a:p>
          <a:p>
            <a:pPr marL="457200" lvl="0" indent="-344805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GB" sz="1800" dirty="0"/>
              <a:t>Transaction Categorization</a:t>
            </a:r>
            <a:endParaRPr sz="1800" dirty="0"/>
          </a:p>
          <a:p>
            <a:pPr marL="457200" lvl="0" indent="-344805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GB" sz="1800" dirty="0"/>
              <a:t>KPI Calculation</a:t>
            </a:r>
            <a:endParaRPr sz="1800" dirty="0"/>
          </a:p>
          <a:p>
            <a:pPr marL="0" lvl="0" indent="0" algn="l" rtl="0">
              <a:lnSpc>
                <a:spcPct val="26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12" name="Google Shape;212;p27"/>
          <p:cNvSpPr txBox="1">
            <a:spLocks noGrp="1"/>
          </p:cNvSpPr>
          <p:nvPr>
            <p:ph type="body" idx="2"/>
          </p:nvPr>
        </p:nvSpPr>
        <p:spPr>
          <a:xfrm>
            <a:off x="4572000" y="17496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480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GB" sz="1800" dirty="0"/>
              <a:t>Trend Analysis</a:t>
            </a:r>
            <a:endParaRPr sz="1800" dirty="0"/>
          </a:p>
          <a:p>
            <a:pPr marL="457200" marR="0" lvl="0" indent="-34480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GB" sz="1800" dirty="0"/>
              <a:t>Segmentation and Visualization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Analysis</a:t>
            </a:r>
            <a:endParaRPr dirty="0"/>
          </a:p>
        </p:txBody>
      </p:sp>
      <p:sp>
        <p:nvSpPr>
          <p:cNvPr id="218" name="Google Shape;218;p28"/>
          <p:cNvSpPr txBox="1">
            <a:spLocks noGrp="1"/>
          </p:cNvSpPr>
          <p:nvPr>
            <p:ph type="body" idx="1"/>
          </p:nvPr>
        </p:nvSpPr>
        <p:spPr>
          <a:xfrm>
            <a:off x="819150" y="17228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4805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GB" sz="1800" dirty="0"/>
              <a:t>Higher credit volume observed in major branches</a:t>
            </a:r>
            <a:endParaRPr sz="1800" dirty="0"/>
          </a:p>
          <a:p>
            <a:pPr marL="457200" lvl="0" indent="-344805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GB" sz="1800" dirty="0"/>
              <a:t>Net positive cash flow in 65% of accounts</a:t>
            </a:r>
            <a:endParaRPr sz="1800" dirty="0"/>
          </a:p>
          <a:p>
            <a:pPr marL="457200" lvl="0" indent="-344805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GB" sz="1800" dirty="0"/>
              <a:t>Peak transaction periods: end of month and festival season</a:t>
            </a:r>
            <a:endParaRPr sz="1829" dirty="0"/>
          </a:p>
          <a:p>
            <a:pPr marL="0" lvl="0" indent="0" algn="l" rtl="0">
              <a:lnSpc>
                <a:spcPct val="26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29" dirty="0"/>
          </a:p>
          <a:p>
            <a:pPr marL="0" lvl="0" indent="0" algn="l" rtl="0">
              <a:lnSpc>
                <a:spcPct val="26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29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title"/>
          </p:nvPr>
        </p:nvSpPr>
        <p:spPr>
          <a:xfrm>
            <a:off x="1382751" y="1665249"/>
            <a:ext cx="5883433" cy="17269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Debit and Credit Dashboards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4337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B842950-4960-D4AC-7650-C0211F5C0C6C}"/>
              </a:ext>
            </a:extLst>
          </p:cNvPr>
          <p:cNvSpPr txBox="1">
            <a:spLocks/>
          </p:cNvSpPr>
          <p:nvPr/>
        </p:nvSpPr>
        <p:spPr>
          <a:xfrm>
            <a:off x="3263799" y="510134"/>
            <a:ext cx="3174172" cy="43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N" dirty="0"/>
              <a:t>EXCEL DASHBOARD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3E9748-A511-59BC-AB75-AF67D80E0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60" y="1184455"/>
            <a:ext cx="8554879" cy="33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19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6BB4A55-EBB0-5998-75C9-B18FD29E481F}"/>
              </a:ext>
            </a:extLst>
          </p:cNvPr>
          <p:cNvSpPr txBox="1">
            <a:spLocks/>
          </p:cNvSpPr>
          <p:nvPr/>
        </p:nvSpPr>
        <p:spPr>
          <a:xfrm>
            <a:off x="2895772" y="427124"/>
            <a:ext cx="3352452" cy="426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N" dirty="0"/>
              <a:t>TABLEAU DASHBOARD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84050-8107-27D0-F3C3-580A7897A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2" y="990563"/>
            <a:ext cx="8607551" cy="38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09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6BB4A55-EBB0-5998-75C9-B18FD29E481F}"/>
              </a:ext>
            </a:extLst>
          </p:cNvPr>
          <p:cNvSpPr txBox="1">
            <a:spLocks/>
          </p:cNvSpPr>
          <p:nvPr/>
        </p:nvSpPr>
        <p:spPr>
          <a:xfrm>
            <a:off x="2379275" y="296125"/>
            <a:ext cx="4385449" cy="52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N" dirty="0"/>
              <a:t>POWER BI DASHBOARD – REPORT 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1E82D-B7BD-4DCE-2B6B-AB94A7EC4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81" y="756231"/>
            <a:ext cx="8656035" cy="415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14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6BB4A55-EBB0-5998-75C9-B18FD29E481F}"/>
              </a:ext>
            </a:extLst>
          </p:cNvPr>
          <p:cNvSpPr txBox="1">
            <a:spLocks/>
          </p:cNvSpPr>
          <p:nvPr/>
        </p:nvSpPr>
        <p:spPr>
          <a:xfrm>
            <a:off x="2379275" y="296125"/>
            <a:ext cx="4385449" cy="52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IN" dirty="0"/>
              <a:t>POWER BI DASHBOARD – REPORT 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B3525-D6ED-FF1C-53CF-E5AE1D9B6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98" y="713753"/>
            <a:ext cx="8626202" cy="41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16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6813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727900"/>
            <a:ext cx="7244400" cy="29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The banking sector generates vast amounts of data through loans and transactions.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This analysis aims to extract actionable insights to guide strategy and enhance operational efficiency.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Focus areas: Loan performance, customer demographics, transaction behavior, and risk monitoring.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Recommendations and Insights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1"/>
          </p:nvPr>
        </p:nvSpPr>
        <p:spPr>
          <a:xfrm>
            <a:off x="819150" y="17228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480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GB" sz="1800" dirty="0"/>
              <a:t>Optimize resources for high-performing branches</a:t>
            </a:r>
            <a:endParaRPr sz="1800" dirty="0"/>
          </a:p>
          <a:p>
            <a:pPr marL="457200" lvl="0" indent="-34480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GB" sz="1800" dirty="0"/>
              <a:t>Target low activity customers for engagement campaigns</a:t>
            </a:r>
            <a:endParaRPr sz="1800" dirty="0"/>
          </a:p>
          <a:p>
            <a:pPr marL="457200" lvl="0" indent="-344805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GB" sz="1800" dirty="0"/>
              <a:t>Forecast transaction spikes to improve service delivery</a:t>
            </a:r>
            <a:endParaRPr sz="1829" dirty="0"/>
          </a:p>
          <a:p>
            <a:pPr marL="0" lvl="0" indent="0" algn="l" rtl="0">
              <a:lnSpc>
                <a:spcPct val="2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29" dirty="0"/>
          </a:p>
          <a:p>
            <a:pPr marL="0" lvl="0" indent="0" algn="l" rtl="0">
              <a:lnSpc>
                <a:spcPct val="2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29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6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body" idx="1"/>
          </p:nvPr>
        </p:nvSpPr>
        <p:spPr>
          <a:xfrm>
            <a:off x="819150" y="17228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 dirty="0"/>
              <a:t>KPIs reflect healthy financial activity</a:t>
            </a:r>
            <a:endParaRPr sz="1800" dirty="0"/>
          </a:p>
          <a:p>
            <a:pPr marL="45720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 dirty="0"/>
              <a:t>Data-driven decisions improve banking performance</a:t>
            </a:r>
            <a:endParaRPr sz="1800" dirty="0"/>
          </a:p>
          <a:p>
            <a:pPr marL="45720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 dirty="0"/>
              <a:t>Next steps: Build real-time dashboard and monitor continuously</a:t>
            </a:r>
            <a:endParaRPr sz="18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Overview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819125" y="1661025"/>
            <a:ext cx="3686100" cy="27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Data extracted from "Bank Data Analytics.xlsx"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Covers: Loan disbursement, repayment, delinquency, customer profiles, and transaction logs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2"/>
          </p:nvPr>
        </p:nvSpPr>
        <p:spPr>
          <a:xfrm>
            <a:off x="4638675" y="1661025"/>
            <a:ext cx="3686100" cy="27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Time Range: [Insert exact dates from data file, e.g., Jan 2022 – Dec 2024]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Objective: Holistic view of lending and transaction patterns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Objectives - KPIs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body" idx="1"/>
          </p:nvPr>
        </p:nvSpPr>
        <p:spPr>
          <a:xfrm>
            <a:off x="645025" y="776875"/>
            <a:ext cx="3735000" cy="39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Loan Metrics:</a:t>
            </a:r>
            <a:endParaRPr sz="2000" b="1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-GB" sz="1800"/>
              <a:t>Total Loan Amount Funded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-GB" sz="1800"/>
              <a:t>Total Loans (active + closed)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-GB" sz="1800"/>
              <a:t>Total Collection and Interest Revenue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-GB" sz="1800"/>
              <a:t>Disbursement Trend</a:t>
            </a:r>
            <a:endParaRPr sz="18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Customer Segmentation: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-GB" sz="1800"/>
              <a:t>Religion-Wise, Age Group-Wise, Grade-Wise, Product-Wise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-GB" sz="1800"/>
              <a:t>State-Wise and Branch-Wise Distribution</a:t>
            </a:r>
            <a:endParaRPr sz="2000" b="1"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2"/>
          </p:nvPr>
        </p:nvSpPr>
        <p:spPr>
          <a:xfrm>
            <a:off x="4652075" y="776875"/>
            <a:ext cx="4094400" cy="3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Risk Indicators: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-GB" sz="1800"/>
              <a:t>Delinquent Loans Rate, Default Rate, No Verified Loans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-GB" sz="1800"/>
              <a:t>Count of Defaulted Loans and Delinquent Clients</a:t>
            </a:r>
            <a:endParaRPr sz="18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Transaction Analytics: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-GB" sz="1800"/>
              <a:t>Volume by Bank, Method Distribution, Branch Growth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-GB" sz="1800"/>
              <a:t>High-Risk Transaction Flags and Suspicious Frequency</a:t>
            </a:r>
            <a:endParaRPr sz="20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819150" y="644675"/>
            <a:ext cx="75057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</a:t>
            </a:r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body" idx="1"/>
          </p:nvPr>
        </p:nvSpPr>
        <p:spPr>
          <a:xfrm>
            <a:off x="856050" y="1433200"/>
            <a:ext cx="7431900" cy="30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Step 1:</a:t>
            </a:r>
            <a:r>
              <a:rPr lang="en-GB" sz="1800"/>
              <a:t> Data cleaning, transformation, and validation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/>
              <a:t>Step 2:</a:t>
            </a:r>
            <a:r>
              <a:rPr lang="en-GB" sz="1800"/>
              <a:t> Calculation of KPIs using Excel formulas and pivot tables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/>
              <a:t>Step 3:</a:t>
            </a:r>
            <a:r>
              <a:rPr lang="en-GB" sz="1800"/>
              <a:t> Segmentation by demographic and geographic attributes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/>
              <a:t>Step 4:</a:t>
            </a:r>
            <a:r>
              <a:rPr lang="en-GB" sz="1800"/>
              <a:t> Risk pattern identification using threshold-based flags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/>
              <a:t>Step 5:</a:t>
            </a:r>
            <a:r>
              <a:rPr lang="en-GB" sz="1800"/>
              <a:t> Dashboard preparation for visualization and insights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 b="1"/>
              <a:t>Tools Used:</a:t>
            </a:r>
            <a:r>
              <a:rPr lang="en-GB" sz="1800"/>
              <a:t> Excel, SQL, Tableau, Power BI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Analysis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645025" y="361650"/>
            <a:ext cx="4007100" cy="4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Loan Trends:</a:t>
            </a:r>
            <a:endParaRPr sz="2000" b="1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Disbursements peaked in Q3 of the last fiscal year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Collection rate closely follows disbursement growth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b="1"/>
              <a:t>Delinquency &amp; Risk:</a:t>
            </a:r>
            <a:endParaRPr sz="140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 </a:t>
            </a:r>
            <a:r>
              <a:rPr lang="en-GB" sz="1600"/>
              <a:t>High delinquency observed in specific states and age groups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 Risk of default correlates with low credit grades</a:t>
            </a:r>
            <a:endParaRPr sz="1600"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2"/>
          </p:nvPr>
        </p:nvSpPr>
        <p:spPr>
          <a:xfrm>
            <a:off x="4652075" y="361650"/>
            <a:ext cx="4054500" cy="42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Demographic Insights:</a:t>
            </a:r>
            <a:endParaRPr sz="20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Spike in flagged transactions during festive seasons.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Majority loans issued to 25–40 age segment.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Certain branches underperform in recovery rate</a:t>
            </a:r>
            <a:endParaRPr sz="2343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b="1"/>
              <a:t>Transaction Patterns:</a:t>
            </a:r>
            <a:endParaRPr sz="20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 Debit Card and Bank Transfer dominate methods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 Branch transaction volume varies significantly; 3 branches showed negative growth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681</Words>
  <Application>Microsoft Office PowerPoint</Application>
  <PresentationFormat>On-screen Show (16:9)</PresentationFormat>
  <Paragraphs>115</Paragraphs>
  <Slides>32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Nunito</vt:lpstr>
      <vt:lpstr>Shift</vt:lpstr>
      <vt:lpstr>Bank Data Analytics</vt:lpstr>
      <vt:lpstr>Team Mates</vt:lpstr>
      <vt:lpstr>Introduction</vt:lpstr>
      <vt:lpstr>Data Overview  </vt:lpstr>
      <vt:lpstr>Objectives - KPIs</vt:lpstr>
      <vt:lpstr>PowerPoint Presentation</vt:lpstr>
      <vt:lpstr>Process</vt:lpstr>
      <vt:lpstr>Analysis</vt:lpstr>
      <vt:lpstr>PowerPoint Presentation</vt:lpstr>
      <vt:lpstr>Bank Data Analytics Dashboards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 and Insights  </vt:lpstr>
      <vt:lpstr>Conclusion</vt:lpstr>
      <vt:lpstr>Bank Debit and Credit Analytics</vt:lpstr>
      <vt:lpstr>Introduction</vt:lpstr>
      <vt:lpstr>Data Overview  </vt:lpstr>
      <vt:lpstr>Objectives: KPIs  </vt:lpstr>
      <vt:lpstr>Process</vt:lpstr>
      <vt:lpstr>Analysis</vt:lpstr>
      <vt:lpstr>Debit and Credit Dashboards</vt:lpstr>
      <vt:lpstr>PowerPoint Presentation</vt:lpstr>
      <vt:lpstr>PowerPoint Presentation</vt:lpstr>
      <vt:lpstr>PowerPoint Presentation</vt:lpstr>
      <vt:lpstr>PowerPoint Presentation</vt:lpstr>
      <vt:lpstr>Recommendations and Insights  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Sugandhini B S</cp:lastModifiedBy>
  <cp:revision>24</cp:revision>
  <dcterms:modified xsi:type="dcterms:W3CDTF">2025-05-22T06:10:47Z</dcterms:modified>
</cp:coreProperties>
</file>